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2"/>
    <p:sldId id="1140" r:id="rId3"/>
    <p:sldId id="1141" r:id="rId4"/>
    <p:sldId id="1142" r:id="rId5"/>
    <p:sldId id="1156" r:id="rId6"/>
    <p:sldId id="1143" r:id="rId7"/>
    <p:sldId id="1157" r:id="rId8"/>
    <p:sldId id="1144" r:id="rId9"/>
    <p:sldId id="1158" r:id="rId10"/>
    <p:sldId id="1145" r:id="rId11"/>
    <p:sldId id="1159" r:id="rId12"/>
    <p:sldId id="1146" r:id="rId13"/>
    <p:sldId id="1160" r:id="rId14"/>
    <p:sldId id="1147" r:id="rId15"/>
    <p:sldId id="1148" r:id="rId16"/>
    <p:sldId id="1161" r:id="rId17"/>
    <p:sldId id="1149" r:id="rId18"/>
    <p:sldId id="1162" r:id="rId19"/>
    <p:sldId id="1150" r:id="rId20"/>
    <p:sldId id="1151" r:id="rId21"/>
    <p:sldId id="1152" r:id="rId22"/>
    <p:sldId id="1153" r:id="rId23"/>
    <p:sldId id="1154" r:id="rId24"/>
    <p:sldId id="1155"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第十六章  电压　电阻</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跨学科实践：制作简易调光台灯</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618630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如图甲所示是可调亮度的台灯，如图乙所示是该台灯电位器的结构图，</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是电位器的三个接线柱，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分别与弧形电阻丝的两端相连，</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与金属滑片相连，转动旋钮，可调节灯泡的亮度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下列分析正确的是（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电位器与灯泡并联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若只将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顺时针转动旋钮时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灯泡的亮度不变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若只将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顺时针转动旋钮时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灯泡变亮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若只将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顺时针转动旋钮时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灯泡变暗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28.jpg" descr="id:2147498775;FounderCES"/>
          <p:cNvPicPr/>
          <p:nvPr/>
        </p:nvPicPr>
        <p:blipFill>
          <a:blip r:embed="rId2"/>
          <a:stretch>
            <a:fillRect/>
          </a:stretch>
        </p:blipFill>
        <p:spPr>
          <a:xfrm>
            <a:off x="4367014" y="2348880"/>
            <a:ext cx="4032448" cy="2199622"/>
          </a:xfrm>
          <a:prstGeom prst="rect">
            <a:avLst/>
          </a:prstGeom>
        </p:spPr>
      </p:pic>
      <p:sp>
        <p:nvSpPr>
          <p:cNvPr id="4" name="矩形 3"/>
          <p:cNvSpPr/>
          <p:nvPr/>
        </p:nvSpPr>
        <p:spPr>
          <a:xfrm>
            <a:off x="5318948" y="4548502"/>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5</a:t>
            </a:r>
            <a:r>
              <a:rPr lang="zh-CN" altLang="zh-CN" sz="2400" b="0" dirty="0">
                <a:solidFill>
                  <a:srgbClr val="000000"/>
                </a:solidFill>
                <a:cs typeface="Times New Roman" panose="02020603050405020304" pitchFamily="18" charset="0"/>
              </a:rPr>
              <a:t>题）</a:t>
            </a:r>
            <a:endParaRPr lang="zh-CN" altLang="zh-CN" sz="1200" b="0" dirty="0">
              <a:solidFill>
                <a:srgbClr val="000000"/>
              </a:solidFill>
              <a:cs typeface="Times New Roman" panose="02020603050405020304" pitchFamily="18" charset="0"/>
            </a:endParaRPr>
          </a:p>
        </p:txBody>
      </p:sp>
      <p:sp>
        <p:nvSpPr>
          <p:cNvPr id="5" name="矩形 4"/>
          <p:cNvSpPr/>
          <p:nvPr/>
        </p:nvSpPr>
        <p:spPr>
          <a:xfrm>
            <a:off x="6815286" y="1811086"/>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346237"/>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电位器串联在电路中能改变电路中电流的大小，所以图中电位器应与灯泡串联，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错误；若只将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接入电路，则滑片右边的电阻丝接入电路，当顺时针转动旋钮时，电位器接入电路的电阻变小，电路中电流变大，灯泡变亮，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错误；若只将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接入电路，电位器的全部电阻丝都接入电路，不能改变电路的电流，所以不能改变灯泡的亮度，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错误；若只将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接入电路，则滑片左边的电阻丝接入电路，当顺时针转动旋钮时，电阻变大，灯泡变暗，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28.jpg" descr="id:2147498775;FounderCES"/>
          <p:cNvPicPr/>
          <p:nvPr/>
        </p:nvPicPr>
        <p:blipFill>
          <a:blip r:embed="rId2"/>
          <a:stretch>
            <a:fillRect/>
          </a:stretch>
        </p:blipFill>
        <p:spPr>
          <a:xfrm>
            <a:off x="4222998" y="3986043"/>
            <a:ext cx="4032448" cy="2199622"/>
          </a:xfrm>
          <a:prstGeom prst="rect">
            <a:avLst/>
          </a:prstGeom>
        </p:spPr>
      </p:pic>
      <p:sp>
        <p:nvSpPr>
          <p:cNvPr id="4" name="矩形 3"/>
          <p:cNvSpPr/>
          <p:nvPr/>
        </p:nvSpPr>
        <p:spPr>
          <a:xfrm>
            <a:off x="5389642" y="609329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3360"/>
            <a:ext cx="11485848" cy="119888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不变时，用滑动变阻器调节灯泡亮度的几种方案中你认为可能达到目的的方案是（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29a.jpg" descr="id:2147498782;FounderCES"/>
          <p:cNvPicPr/>
          <p:nvPr/>
        </p:nvPicPr>
        <p:blipFill>
          <a:blip r:embed="rId2"/>
          <a:stretch>
            <a:fillRect/>
          </a:stretch>
        </p:blipFill>
        <p:spPr>
          <a:xfrm>
            <a:off x="694606" y="2944803"/>
            <a:ext cx="1728192" cy="2024181"/>
          </a:xfrm>
          <a:prstGeom prst="rect">
            <a:avLst/>
          </a:prstGeom>
        </p:spPr>
      </p:pic>
      <p:pic>
        <p:nvPicPr>
          <p:cNvPr id="4" name="gyc129b.jpg" descr="id:2147498789;FounderCES"/>
          <p:cNvPicPr/>
          <p:nvPr/>
        </p:nvPicPr>
        <p:blipFill>
          <a:blip r:embed="rId3"/>
          <a:stretch>
            <a:fillRect/>
          </a:stretch>
        </p:blipFill>
        <p:spPr>
          <a:xfrm>
            <a:off x="3861678" y="2946121"/>
            <a:ext cx="1577333" cy="2024180"/>
          </a:xfrm>
          <a:prstGeom prst="rect">
            <a:avLst/>
          </a:prstGeom>
        </p:spPr>
      </p:pic>
      <p:pic>
        <p:nvPicPr>
          <p:cNvPr id="5" name="gyc129c.jpg" descr="id:2147498796;FounderCES"/>
          <p:cNvPicPr/>
          <p:nvPr/>
        </p:nvPicPr>
        <p:blipFill>
          <a:blip r:embed="rId4"/>
          <a:stretch>
            <a:fillRect/>
          </a:stretch>
        </p:blipFill>
        <p:spPr>
          <a:xfrm>
            <a:off x="6877891" y="2958502"/>
            <a:ext cx="1772113" cy="2033729"/>
          </a:xfrm>
          <a:prstGeom prst="rect">
            <a:avLst/>
          </a:prstGeom>
        </p:spPr>
      </p:pic>
      <p:pic>
        <p:nvPicPr>
          <p:cNvPr id="6" name="gyc129d.jpg" descr="id:2147498803;FounderCES"/>
          <p:cNvPicPr/>
          <p:nvPr/>
        </p:nvPicPr>
        <p:blipFill>
          <a:blip r:embed="rId5"/>
          <a:stretch>
            <a:fillRect/>
          </a:stretch>
        </p:blipFill>
        <p:spPr>
          <a:xfrm>
            <a:off x="10088885" y="2972728"/>
            <a:ext cx="1722463" cy="2024180"/>
          </a:xfrm>
          <a:prstGeom prst="rect">
            <a:avLst/>
          </a:prstGeom>
        </p:spPr>
      </p:pic>
      <p:sp>
        <p:nvSpPr>
          <p:cNvPr id="7" name="矩形 6"/>
          <p:cNvSpPr/>
          <p:nvPr/>
        </p:nvSpPr>
        <p:spPr>
          <a:xfrm>
            <a:off x="1170795" y="5013433"/>
            <a:ext cx="407484" cy="461665"/>
          </a:xfrm>
          <a:prstGeom prst="rect">
            <a:avLst/>
          </a:prstGeom>
        </p:spPr>
        <p:txBody>
          <a:bodyPr wrap="none">
            <a:spAutoFit/>
          </a:bodyPr>
          <a:lstStyle/>
          <a:p>
            <a:r>
              <a:rPr lang="en-US" altLang="zh-CN" sz="2400" b="0">
                <a:solidFill>
                  <a:srgbClr val="000000"/>
                </a:solidFill>
              </a:rPr>
              <a:t>A</a:t>
            </a:r>
            <a:endParaRPr lang="zh-CN" altLang="en-US" b="0"/>
          </a:p>
        </p:txBody>
      </p:sp>
      <p:sp>
        <p:nvSpPr>
          <p:cNvPr id="8" name="矩形 7"/>
          <p:cNvSpPr/>
          <p:nvPr/>
        </p:nvSpPr>
        <p:spPr>
          <a:xfrm>
            <a:off x="4455419" y="5004807"/>
            <a:ext cx="389850" cy="461665"/>
          </a:xfrm>
          <a:prstGeom prst="rect">
            <a:avLst/>
          </a:prstGeom>
        </p:spPr>
        <p:txBody>
          <a:bodyPr wrap="none">
            <a:spAutoFit/>
          </a:bodyPr>
          <a:lstStyle/>
          <a:p>
            <a:r>
              <a:rPr lang="en-US" altLang="zh-CN" sz="2400" b="0">
                <a:solidFill>
                  <a:srgbClr val="000000"/>
                </a:solidFill>
              </a:rPr>
              <a:t>B</a:t>
            </a:r>
            <a:endParaRPr lang="zh-CN" altLang="en-US" b="0"/>
          </a:p>
        </p:txBody>
      </p:sp>
      <p:sp>
        <p:nvSpPr>
          <p:cNvPr id="9" name="矩形 8"/>
          <p:cNvSpPr/>
          <p:nvPr/>
        </p:nvSpPr>
        <p:spPr>
          <a:xfrm>
            <a:off x="7518667" y="5013433"/>
            <a:ext cx="389850" cy="461665"/>
          </a:xfrm>
          <a:prstGeom prst="rect">
            <a:avLst/>
          </a:prstGeom>
        </p:spPr>
        <p:txBody>
          <a:bodyPr wrap="none">
            <a:spAutoFit/>
          </a:bodyPr>
          <a:lstStyle/>
          <a:p>
            <a:r>
              <a:rPr lang="en-US" altLang="zh-CN" sz="2400" b="0">
                <a:solidFill>
                  <a:srgbClr val="000000"/>
                </a:solidFill>
              </a:rPr>
              <a:t>C</a:t>
            </a:r>
            <a:endParaRPr lang="zh-CN" altLang="en-US" b="0"/>
          </a:p>
        </p:txBody>
      </p:sp>
      <p:sp>
        <p:nvSpPr>
          <p:cNvPr id="10" name="矩形 9"/>
          <p:cNvSpPr/>
          <p:nvPr/>
        </p:nvSpPr>
        <p:spPr>
          <a:xfrm>
            <a:off x="10767731" y="5055567"/>
            <a:ext cx="407484" cy="461665"/>
          </a:xfrm>
          <a:prstGeom prst="rect">
            <a:avLst/>
          </a:prstGeom>
        </p:spPr>
        <p:txBody>
          <a:bodyPr wrap="none">
            <a:spAutoFit/>
          </a:bodyPr>
          <a:lstStyle/>
          <a:p>
            <a:r>
              <a:rPr lang="en-US" altLang="zh-CN" sz="2400" b="0">
                <a:solidFill>
                  <a:srgbClr val="000000"/>
                </a:solidFill>
              </a:rPr>
              <a:t>D</a:t>
            </a:r>
            <a:endParaRPr lang="zh-CN" altLang="en-US" b="0"/>
          </a:p>
        </p:txBody>
      </p:sp>
      <p:sp>
        <p:nvSpPr>
          <p:cNvPr id="11" name="矩形 10"/>
          <p:cNvSpPr/>
          <p:nvPr/>
        </p:nvSpPr>
        <p:spPr>
          <a:xfrm>
            <a:off x="2702204" y="2003315"/>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67241"/>
          </a:xfrm>
        </p:spPr>
        <p:txBody>
          <a:bodyPr/>
          <a:lstStyle/>
          <a:p>
            <a:pPr hangingPunct="0">
              <a:spcAft>
                <a:spcPts val="0"/>
              </a:spcAft>
            </a:pPr>
            <a:r>
              <a:rPr lang="en-US" altLang="zh-CN" sz="22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中灯泡和滑动变阻器的下半段被导线短路，灯泡不亮，故滑动变阻器不能调节灯泡的亮度，</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不符合题意；图</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中电源被短路，所以滑动变阻器不能改变灯泡的亮度，</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不符合题意；图</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中滑动变阻器和灯泡是串联的，移动滑动变阻器的滑片，改变电路中的电阻，可以改变电路中的电流，从而改变灯泡的亮度，</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符合题意；图</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中灯泡和滑动变阻器都被导线短路，灯泡不能发光，故滑动变阻器不能调节灯泡的亮度，</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29a.jpg" descr="id:2147498782;FounderCES"/>
          <p:cNvPicPr/>
          <p:nvPr/>
        </p:nvPicPr>
        <p:blipFill>
          <a:blip r:embed="rId2"/>
          <a:stretch>
            <a:fillRect/>
          </a:stretch>
        </p:blipFill>
        <p:spPr>
          <a:xfrm>
            <a:off x="681996" y="3474643"/>
            <a:ext cx="1328687" cy="1556252"/>
          </a:xfrm>
          <a:prstGeom prst="rect">
            <a:avLst/>
          </a:prstGeom>
        </p:spPr>
      </p:pic>
      <p:pic>
        <p:nvPicPr>
          <p:cNvPr id="4" name="gyc129b.jpg" descr="id:2147498789;FounderCES"/>
          <p:cNvPicPr/>
          <p:nvPr/>
        </p:nvPicPr>
        <p:blipFill>
          <a:blip r:embed="rId3"/>
          <a:stretch>
            <a:fillRect/>
          </a:stretch>
        </p:blipFill>
        <p:spPr>
          <a:xfrm>
            <a:off x="3849068" y="3475960"/>
            <a:ext cx="1212701" cy="1556251"/>
          </a:xfrm>
          <a:prstGeom prst="rect">
            <a:avLst/>
          </a:prstGeom>
        </p:spPr>
      </p:pic>
      <p:pic>
        <p:nvPicPr>
          <p:cNvPr id="5" name="gyc129c.jpg" descr="id:2147498796;FounderCES"/>
          <p:cNvPicPr/>
          <p:nvPr/>
        </p:nvPicPr>
        <p:blipFill>
          <a:blip r:embed="rId4"/>
          <a:stretch>
            <a:fillRect/>
          </a:stretch>
        </p:blipFill>
        <p:spPr>
          <a:xfrm>
            <a:off x="6865281" y="3488341"/>
            <a:ext cx="1362455" cy="1563593"/>
          </a:xfrm>
          <a:prstGeom prst="rect">
            <a:avLst/>
          </a:prstGeom>
        </p:spPr>
      </p:pic>
      <p:pic>
        <p:nvPicPr>
          <p:cNvPr id="6" name="gyc129d.jpg" descr="id:2147498803;FounderCES"/>
          <p:cNvPicPr/>
          <p:nvPr/>
        </p:nvPicPr>
        <p:blipFill>
          <a:blip r:embed="rId5"/>
          <a:stretch>
            <a:fillRect/>
          </a:stretch>
        </p:blipFill>
        <p:spPr>
          <a:xfrm>
            <a:off x="10076276" y="3502567"/>
            <a:ext cx="1324282" cy="1556251"/>
          </a:xfrm>
          <a:prstGeom prst="rect">
            <a:avLst/>
          </a:prstGeom>
        </p:spPr>
      </p:pic>
      <p:sp>
        <p:nvSpPr>
          <p:cNvPr id="7" name="矩形 6"/>
          <p:cNvSpPr/>
          <p:nvPr/>
        </p:nvSpPr>
        <p:spPr>
          <a:xfrm>
            <a:off x="1126654" y="5021802"/>
            <a:ext cx="388248" cy="430887"/>
          </a:xfrm>
          <a:prstGeom prst="rect">
            <a:avLst/>
          </a:prstGeom>
        </p:spPr>
        <p:txBody>
          <a:bodyPr wrap="none">
            <a:spAutoFit/>
          </a:bodyPr>
          <a:lstStyle/>
          <a:p>
            <a:r>
              <a:rPr lang="en-US" altLang="zh-CN" sz="2200" b="0" dirty="0">
                <a:solidFill>
                  <a:srgbClr val="000000"/>
                </a:solidFill>
              </a:rPr>
              <a:t>A</a:t>
            </a:r>
            <a:endParaRPr lang="zh-CN" altLang="en-US" sz="2200" b="0" dirty="0"/>
          </a:p>
        </p:txBody>
      </p:sp>
      <p:sp>
        <p:nvSpPr>
          <p:cNvPr id="8" name="矩形 7"/>
          <p:cNvSpPr/>
          <p:nvPr/>
        </p:nvSpPr>
        <p:spPr>
          <a:xfrm>
            <a:off x="4260502" y="5013176"/>
            <a:ext cx="372218" cy="430887"/>
          </a:xfrm>
          <a:prstGeom prst="rect">
            <a:avLst/>
          </a:prstGeom>
        </p:spPr>
        <p:txBody>
          <a:bodyPr wrap="none">
            <a:spAutoFit/>
          </a:bodyPr>
          <a:lstStyle/>
          <a:p>
            <a:r>
              <a:rPr lang="en-US" altLang="zh-CN" sz="2200" b="0">
                <a:solidFill>
                  <a:srgbClr val="000000"/>
                </a:solidFill>
              </a:rPr>
              <a:t>B</a:t>
            </a:r>
            <a:endParaRPr lang="zh-CN" altLang="en-US" sz="2200" b="0"/>
          </a:p>
        </p:txBody>
      </p:sp>
      <p:sp>
        <p:nvSpPr>
          <p:cNvPr id="9" name="矩形 8"/>
          <p:cNvSpPr/>
          <p:nvPr/>
        </p:nvSpPr>
        <p:spPr>
          <a:xfrm>
            <a:off x="7323750" y="5021802"/>
            <a:ext cx="372218" cy="430887"/>
          </a:xfrm>
          <a:prstGeom prst="rect">
            <a:avLst/>
          </a:prstGeom>
        </p:spPr>
        <p:txBody>
          <a:bodyPr wrap="none">
            <a:spAutoFit/>
          </a:bodyPr>
          <a:lstStyle/>
          <a:p>
            <a:r>
              <a:rPr lang="en-US" altLang="zh-CN" sz="2200" b="0">
                <a:solidFill>
                  <a:srgbClr val="000000"/>
                </a:solidFill>
              </a:rPr>
              <a:t>C</a:t>
            </a:r>
            <a:endParaRPr lang="zh-CN" altLang="en-US" sz="2200" b="0"/>
          </a:p>
        </p:txBody>
      </p:sp>
      <p:sp>
        <p:nvSpPr>
          <p:cNvPr id="10" name="矩形 9"/>
          <p:cNvSpPr/>
          <p:nvPr/>
        </p:nvSpPr>
        <p:spPr>
          <a:xfrm>
            <a:off x="10572814" y="5063936"/>
            <a:ext cx="388248" cy="430887"/>
          </a:xfrm>
          <a:prstGeom prst="rect">
            <a:avLst/>
          </a:prstGeom>
        </p:spPr>
        <p:txBody>
          <a:bodyPr wrap="none">
            <a:spAutoFit/>
          </a:bodyPr>
          <a:lstStyle/>
          <a:p>
            <a:r>
              <a:rPr lang="en-US" altLang="zh-CN" sz="2200" b="0">
                <a:solidFill>
                  <a:srgbClr val="000000"/>
                </a:solidFill>
              </a:rPr>
              <a:t>D</a:t>
            </a:r>
            <a:endParaRPr lang="zh-CN" altLang="en-US" sz="2200" b="0"/>
          </a:p>
        </p:txBody>
      </p:sp>
      <p:sp>
        <p:nvSpPr>
          <p:cNvPr id="11" name="内容占位符 1"/>
          <p:cNvSpPr txBox="1"/>
          <p:nvPr/>
        </p:nvSpPr>
        <p:spPr bwMode="auto">
          <a:xfrm>
            <a:off x="360854" y="5479728"/>
            <a:ext cx="11485848" cy="535916"/>
          </a:xfrm>
          <a:prstGeom prst="rect">
            <a:avLst/>
          </a:prstGeom>
          <a:solidFill>
            <a:srgbClr val="E1F4FC"/>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在有关电路设计的题目中</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会造成电源短路的电路图均是错误的</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图片 11"/>
          <p:cNvPicPr>
            <a:picLocks noChangeAspect="1"/>
          </p:cNvPicPr>
          <p:nvPr/>
        </p:nvPicPr>
        <p:blipFill>
          <a:blip r:embed="rId6"/>
          <a:stretch>
            <a:fillRect/>
          </a:stretch>
        </p:blipFill>
        <p:spPr>
          <a:xfrm>
            <a:off x="360680" y="5487670"/>
            <a:ext cx="2075815" cy="5454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吉林中考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）某调光台灯简化电路图如图所示，电源电压保持不变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为使台灯变亮，滑片应向</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台灯工作一段时间后，发现无论怎样调节滑片，台灯一直很亮且亮度不变，电路发生的故障可能是滑动变阻器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26.jpg" descr="id:2147498810;FounderCES"/>
          <p:cNvPicPr/>
          <p:nvPr/>
        </p:nvPicPr>
        <p:blipFill>
          <a:blip r:embed="rId2"/>
          <a:stretch>
            <a:fillRect/>
          </a:stretch>
        </p:blipFill>
        <p:spPr>
          <a:xfrm>
            <a:off x="4511030" y="2506312"/>
            <a:ext cx="2952328" cy="1602038"/>
          </a:xfrm>
          <a:prstGeom prst="rect">
            <a:avLst/>
          </a:prstGeom>
        </p:spPr>
      </p:pic>
      <p:sp>
        <p:nvSpPr>
          <p:cNvPr id="4" name="矩形 3"/>
          <p:cNvSpPr/>
          <p:nvPr/>
        </p:nvSpPr>
        <p:spPr>
          <a:xfrm>
            <a:off x="5318948" y="418429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2664700" y="1378271"/>
            <a:ext cx="494046" cy="461665"/>
          </a:xfrm>
          <a:prstGeom prst="rect">
            <a:avLst/>
          </a:prstGeom>
        </p:spPr>
        <p:txBody>
          <a:bodyPr wrap="none">
            <a:spAutoFit/>
          </a:bodyPr>
          <a:lstStyle/>
          <a:p>
            <a:r>
              <a:rPr lang="zh-CN" altLang="zh-CN" sz="2400">
                <a:cs typeface="Times New Roman" panose="02020603050405020304" pitchFamily="18" charset="0"/>
              </a:rPr>
              <a:t>左</a:t>
            </a:r>
            <a:endParaRPr lang="zh-CN" altLang="en-US"/>
          </a:p>
        </p:txBody>
      </p:sp>
      <p:sp>
        <p:nvSpPr>
          <p:cNvPr id="7" name="矩形 6"/>
          <p:cNvSpPr/>
          <p:nvPr/>
        </p:nvSpPr>
        <p:spPr>
          <a:xfrm>
            <a:off x="7823398" y="1913094"/>
            <a:ext cx="803425" cy="461665"/>
          </a:xfrm>
          <a:prstGeom prst="rect">
            <a:avLst/>
          </a:prstGeom>
        </p:spPr>
        <p:txBody>
          <a:bodyPr wrap="none">
            <a:spAutoFit/>
          </a:bodyPr>
          <a:lstStyle/>
          <a:p>
            <a:r>
              <a:rPr lang="zh-CN" altLang="zh-CN" sz="2400">
                <a:cs typeface="Times New Roman" panose="02020603050405020304" pitchFamily="18" charset="0"/>
              </a:rPr>
              <a:t>短路</a:t>
            </a:r>
            <a:endParaRPr lang="zh-CN" altLang="en-US"/>
          </a:p>
        </p:txBody>
      </p:sp>
      <p:sp>
        <p:nvSpPr>
          <p:cNvPr id="8" name="内容占位符 2"/>
          <p:cNvSpPr txBox="1"/>
          <p:nvPr/>
        </p:nvSpPr>
        <p:spPr bwMode="auto">
          <a:xfrm>
            <a:off x="360854" y="46970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灯泡和滑动变阻器串联，为使台灯变亮，滑动变阻器接入电路的阻值应变小，滑片应向左端移动；台灯工作一段时间后，发现无论怎样调节滑片，台灯一直很亮且亮度不变，电路发生的故障可能是滑动变阻器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如图所示，在练习使用滑动变阻器的实验中，若将滑片向左移动，小灯泡的亮度将会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变亮</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变暗</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该实验设计能否将灯泡去掉，电流表直接与滑动变阻器相连，实验时去观察电流表的示数？请简要说明：</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941060" algn="l"/>
              </a:tabLs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31.jpg" descr="id:2147498817;FounderCES"/>
          <p:cNvPicPr/>
          <p:nvPr/>
        </p:nvPicPr>
        <p:blipFill>
          <a:blip r:embed="rId2"/>
          <a:stretch>
            <a:fillRect/>
          </a:stretch>
        </p:blipFill>
        <p:spPr>
          <a:xfrm>
            <a:off x="4367014" y="3054444"/>
            <a:ext cx="3160340" cy="2107256"/>
          </a:xfrm>
          <a:prstGeom prst="rect">
            <a:avLst/>
          </a:prstGeom>
        </p:spPr>
      </p:pic>
      <p:sp>
        <p:nvSpPr>
          <p:cNvPr id="4" name="矩形 3"/>
          <p:cNvSpPr/>
          <p:nvPr/>
        </p:nvSpPr>
        <p:spPr>
          <a:xfrm>
            <a:off x="5101610" y="516170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982638" y="1361019"/>
            <a:ext cx="803425" cy="461665"/>
          </a:xfrm>
          <a:prstGeom prst="rect">
            <a:avLst/>
          </a:prstGeom>
        </p:spPr>
        <p:txBody>
          <a:bodyPr wrap="none">
            <a:spAutoFit/>
          </a:bodyPr>
          <a:lstStyle/>
          <a:p>
            <a:r>
              <a:rPr lang="zh-CN" altLang="zh-CN" sz="2400">
                <a:cs typeface="Times New Roman" panose="02020603050405020304" pitchFamily="18" charset="0"/>
              </a:rPr>
              <a:t>变亮</a:t>
            </a:r>
            <a:endParaRPr lang="zh-CN" altLang="en-US"/>
          </a:p>
        </p:txBody>
      </p:sp>
      <p:sp>
        <p:nvSpPr>
          <p:cNvPr id="6" name="矩形 5"/>
          <p:cNvSpPr/>
          <p:nvPr/>
        </p:nvSpPr>
        <p:spPr>
          <a:xfrm>
            <a:off x="9613135" y="1789629"/>
            <a:ext cx="2040943" cy="646331"/>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不能，因为移</a:t>
            </a:r>
            <a:endParaRPr lang="zh-CN" altLang="zh-CN" sz="900">
              <a:solidFill>
                <a:srgbClr val="000000"/>
              </a:solidFill>
              <a:cs typeface="Times New Roman" panose="02020603050405020304" pitchFamily="18" charset="0"/>
            </a:endParaRPr>
          </a:p>
        </p:txBody>
      </p:sp>
      <p:sp>
        <p:nvSpPr>
          <p:cNvPr id="7" name="矩形 6"/>
          <p:cNvSpPr/>
          <p:nvPr/>
        </p:nvSpPr>
        <p:spPr>
          <a:xfrm>
            <a:off x="478582" y="2456721"/>
            <a:ext cx="3278462" cy="461665"/>
          </a:xfrm>
          <a:prstGeom prst="rect">
            <a:avLst/>
          </a:prstGeom>
        </p:spPr>
        <p:txBody>
          <a:bodyPr wrap="none">
            <a:spAutoFit/>
          </a:bodyPr>
          <a:lstStyle/>
          <a:p>
            <a:r>
              <a:rPr lang="zh-CN" altLang="zh-CN" sz="2400">
                <a:cs typeface="Times New Roman" panose="02020603050405020304" pitchFamily="18" charset="0"/>
              </a:rPr>
              <a:t>动滑片时可能发生短路</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86952"/>
            <a:ext cx="11485848" cy="2238241"/>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可知滑动变阻器的左下接线柱接入电路，如果将滑片向左移动，电阻丝连入电路的长度变短，电路中的电阻减小，电流增大，灯泡变亮；如果将灯泡去掉，当滑片移动到最左端时，滑动变阻器接入电路的电阻为零，将发生短路，可能损坏电源或电流表，所以灯泡不能去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31.jpg" descr="id:2147498817;FounderCES"/>
          <p:cNvPicPr/>
          <p:nvPr/>
        </p:nvPicPr>
        <p:blipFill>
          <a:blip r:embed="rId2"/>
          <a:stretch>
            <a:fillRect/>
          </a:stretch>
        </p:blipFill>
        <p:spPr>
          <a:xfrm>
            <a:off x="4150990" y="3481800"/>
            <a:ext cx="3160340" cy="2107256"/>
          </a:xfrm>
          <a:prstGeom prst="rect">
            <a:avLst/>
          </a:prstGeom>
        </p:spPr>
      </p:pic>
      <p:sp>
        <p:nvSpPr>
          <p:cNvPr id="4" name="矩形 3"/>
          <p:cNvSpPr/>
          <p:nvPr/>
        </p:nvSpPr>
        <p:spPr>
          <a:xfrm>
            <a:off x="4885586" y="558905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07831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在用滑动变阻器改变小灯泡亮度的实验中，甲组同学连接的电路如图所示：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）闭合开关后，发现电流表的指针偏转幅度较小，原因是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延伸探究提优-24A.eps" descr="id:2147498824;FounderCES"/>
          <p:cNvPicPr/>
          <p:nvPr/>
        </p:nvPicPr>
        <p:blipFill>
          <a:blip r:embed="rId2"/>
          <a:stretch>
            <a:fillRect/>
          </a:stretch>
        </p:blipFill>
        <p:spPr>
          <a:xfrm>
            <a:off x="382701" y="877226"/>
            <a:ext cx="7512706" cy="560291"/>
          </a:xfrm>
          <a:prstGeom prst="rect">
            <a:avLst/>
          </a:prstGeom>
        </p:spPr>
      </p:pic>
      <p:pic>
        <p:nvPicPr>
          <p:cNvPr id="4" name="gyc132.jpg" descr="id:2147498831;FounderCES"/>
          <p:cNvPicPr/>
          <p:nvPr/>
        </p:nvPicPr>
        <p:blipFill>
          <a:blip r:embed="rId3"/>
          <a:stretch>
            <a:fillRect/>
          </a:stretch>
        </p:blipFill>
        <p:spPr>
          <a:xfrm>
            <a:off x="4799062" y="2204864"/>
            <a:ext cx="2808312" cy="2364554"/>
          </a:xfrm>
          <a:prstGeom prst="rect">
            <a:avLst/>
          </a:prstGeom>
        </p:spPr>
      </p:pic>
      <p:sp>
        <p:nvSpPr>
          <p:cNvPr id="5" name="矩形 4"/>
          <p:cNvSpPr/>
          <p:nvPr/>
        </p:nvSpPr>
        <p:spPr>
          <a:xfrm>
            <a:off x="5318948" y="472514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8599367" y="5384841"/>
            <a:ext cx="2969083" cy="461665"/>
          </a:xfrm>
          <a:prstGeom prst="rect">
            <a:avLst/>
          </a:prstGeom>
        </p:spPr>
        <p:txBody>
          <a:bodyPr wrap="none">
            <a:spAutoFit/>
          </a:bodyPr>
          <a:lstStyle/>
          <a:p>
            <a:r>
              <a:rPr lang="zh-CN" altLang="zh-CN" sz="2400">
                <a:cs typeface="Times New Roman" panose="02020603050405020304" pitchFamily="18" charset="0"/>
              </a:rPr>
              <a:t>电流表的测量范围选</a:t>
            </a:r>
            <a:endParaRPr lang="zh-CN" altLang="en-US" sz="2400"/>
          </a:p>
        </p:txBody>
      </p:sp>
      <p:sp>
        <p:nvSpPr>
          <p:cNvPr id="7" name="矩形 6"/>
          <p:cNvSpPr/>
          <p:nvPr/>
        </p:nvSpPr>
        <p:spPr>
          <a:xfrm>
            <a:off x="521713" y="5936915"/>
            <a:ext cx="803425" cy="461665"/>
          </a:xfrm>
          <a:prstGeom prst="rect">
            <a:avLst/>
          </a:prstGeom>
        </p:spPr>
        <p:txBody>
          <a:bodyPr wrap="none">
            <a:spAutoFit/>
          </a:bodyPr>
          <a:lstStyle/>
          <a:p>
            <a:r>
              <a:rPr lang="zh-CN" altLang="zh-CN" sz="2400">
                <a:cs typeface="Times New Roman" panose="02020603050405020304" pitchFamily="18" charset="0"/>
              </a:rPr>
              <a:t>大了</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49992"/>
            <a:ext cx="11485848" cy="1130246"/>
          </a:xfrm>
        </p:spPr>
        <p:txBody>
          <a:bodyPr/>
          <a:lstStyle/>
          <a:p>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电流表有两个测量范围，由图可知，此时电流表选择的是较大的测量范围，闭合开关后，发现电流表的指针偏转幅度较小，原因是电流表的测量范围选大了</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pic>
        <p:nvPicPr>
          <p:cNvPr id="3" name="gyc132.jpg" descr="id:2147498831;FounderCES"/>
          <p:cNvPicPr/>
          <p:nvPr/>
        </p:nvPicPr>
        <p:blipFill>
          <a:blip r:embed="rId2"/>
          <a:stretch>
            <a:fillRect/>
          </a:stretch>
        </p:blipFill>
        <p:spPr>
          <a:xfrm>
            <a:off x="4799062" y="2636728"/>
            <a:ext cx="2808312" cy="2364554"/>
          </a:xfrm>
          <a:prstGeom prst="rect">
            <a:avLst/>
          </a:prstGeom>
        </p:spPr>
      </p:pic>
      <p:sp>
        <p:nvSpPr>
          <p:cNvPr id="4" name="矩形 3"/>
          <p:cNvSpPr/>
          <p:nvPr/>
        </p:nvSpPr>
        <p:spPr>
          <a:xfrm>
            <a:off x="5318948" y="515700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）要使灯泡的亮度由暗变亮，应将滑片向</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）端移动，此过程中电流表的示数将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32.jpg" descr="id:2147498831;FounderCES"/>
          <p:cNvPicPr/>
          <p:nvPr/>
        </p:nvPicPr>
        <p:blipFill>
          <a:blip r:embed="rId2"/>
          <a:stretch>
            <a:fillRect/>
          </a:stretch>
        </p:blipFill>
        <p:spPr>
          <a:xfrm>
            <a:off x="4799062" y="1988840"/>
            <a:ext cx="2808312" cy="2364554"/>
          </a:xfrm>
          <a:prstGeom prst="rect">
            <a:avLst/>
          </a:prstGeom>
        </p:spPr>
      </p:pic>
      <p:sp>
        <p:nvSpPr>
          <p:cNvPr id="4" name="矩形 3"/>
          <p:cNvSpPr/>
          <p:nvPr/>
        </p:nvSpPr>
        <p:spPr>
          <a:xfrm>
            <a:off x="5447134" y="443692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6599262" y="824347"/>
            <a:ext cx="389850" cy="461665"/>
          </a:xfrm>
          <a:prstGeom prst="rect">
            <a:avLst/>
          </a:prstGeom>
        </p:spPr>
        <p:txBody>
          <a:bodyPr wrap="none">
            <a:spAutoFit/>
          </a:bodyPr>
          <a:lstStyle/>
          <a:p>
            <a:r>
              <a:rPr lang="en-US" altLang="zh-CN" sz="2400" i="1"/>
              <a:t>A</a:t>
            </a:r>
            <a:endParaRPr lang="zh-CN" altLang="en-US"/>
          </a:p>
        </p:txBody>
      </p:sp>
      <p:sp>
        <p:nvSpPr>
          <p:cNvPr id="6" name="矩形 5"/>
          <p:cNvSpPr/>
          <p:nvPr/>
        </p:nvSpPr>
        <p:spPr>
          <a:xfrm>
            <a:off x="3269642" y="1369645"/>
            <a:ext cx="803425" cy="461665"/>
          </a:xfrm>
          <a:prstGeom prst="rect">
            <a:avLst/>
          </a:prstGeom>
        </p:spPr>
        <p:txBody>
          <a:bodyPr wrap="none">
            <a:spAutoFit/>
          </a:bodyPr>
          <a:lstStyle/>
          <a:p>
            <a:r>
              <a:rPr lang="zh-CN" altLang="zh-CN" sz="2400">
                <a:cs typeface="Times New Roman" panose="02020603050405020304" pitchFamily="18" charset="0"/>
              </a:rPr>
              <a:t>变大</a:t>
            </a:r>
            <a:endParaRPr lang="zh-CN" altLang="en-US"/>
          </a:p>
        </p:txBody>
      </p:sp>
      <p:sp>
        <p:nvSpPr>
          <p:cNvPr id="7" name="内容占位符 1"/>
          <p:cNvSpPr txBox="1"/>
          <p:nvPr/>
        </p:nvSpPr>
        <p:spPr bwMode="auto">
          <a:xfrm>
            <a:off x="360854" y="493898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要使灯泡的亮度由暗变亮，应使通过灯泡的电流变大，即电流表示数变大，与其串联的滑动变阻器接入电路的电阻应变小，由图可知应将滑片向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端移动，使其接入电路电阻丝的长度变短，电阻变小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054646" y="2060848"/>
            <a:ext cx="10792056" cy="1684244"/>
          </a:xfrm>
        </p:spPr>
        <p:txBody>
          <a:bodyPr/>
          <a:lstStyle/>
          <a:p>
            <a:r>
              <a:rPr lang="en-US" altLang="zh-CN" dirty="0">
                <a:solidFill>
                  <a:srgbClr val="000000"/>
                </a:solidFill>
                <a:latin typeface="Times New Roman" panose="02020603050405020304" pitchFamily="18" charset="0"/>
                <a:ea typeface="宋体" panose="02010600030101010101" pitchFamily="2" charset="-122"/>
              </a:rPr>
              <a:t>1</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了解变阻器的作用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a:solidFill>
                  <a:srgbClr val="000000"/>
                </a:solidFill>
                <a:latin typeface="Times New Roman" panose="02020603050405020304" pitchFamily="18" charset="0"/>
                <a:ea typeface="宋体" panose="02010600030101010101" pitchFamily="2" charset="-122"/>
              </a:rPr>
              <a:t>2</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知道简易调光台灯的原理</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a:solidFill>
                  <a:srgbClr val="000000"/>
                </a:solidFill>
                <a:latin typeface="Times New Roman" panose="02020603050405020304" pitchFamily="18" charset="0"/>
                <a:ea typeface="宋体" panose="02010600030101010101" pitchFamily="2" charset="-122"/>
              </a:rPr>
              <a:t>3</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培养交流合作的能力</a:t>
            </a:r>
            <a:r>
              <a:rPr lang="en-US" altLang="zh-CN"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3" name="提优目标BT.eps"/>
          <p:cNvPicPr/>
          <p:nvPr/>
        </p:nvPicPr>
        <p:blipFill>
          <a:blip r:embed="rId2"/>
          <a:stretch>
            <a:fillRect/>
          </a:stretch>
        </p:blipFill>
        <p:spPr>
          <a:xfrm>
            <a:off x="360854" y="2295457"/>
            <a:ext cx="644910" cy="134956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）乙组同学在接完最后一根导线时，闭合开关，小灯泡发出耀眼的光并很快熄灭，经检查发现，滑动变阻器的滑片没有调到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32.jpg" descr="id:2147498831;FounderCES"/>
          <p:cNvPicPr/>
          <p:nvPr/>
        </p:nvPicPr>
        <p:blipFill>
          <a:blip r:embed="rId2"/>
          <a:stretch>
            <a:fillRect/>
          </a:stretch>
        </p:blipFill>
        <p:spPr>
          <a:xfrm>
            <a:off x="4799062" y="1976641"/>
            <a:ext cx="2808312" cy="2364554"/>
          </a:xfrm>
          <a:prstGeom prst="rect">
            <a:avLst/>
          </a:prstGeom>
        </p:spPr>
      </p:pic>
      <p:sp>
        <p:nvSpPr>
          <p:cNvPr id="4" name="矩形 3"/>
          <p:cNvSpPr/>
          <p:nvPr/>
        </p:nvSpPr>
        <p:spPr>
          <a:xfrm>
            <a:off x="5318948" y="436510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6693683" y="1377947"/>
            <a:ext cx="389850" cy="461665"/>
          </a:xfrm>
          <a:prstGeom prst="rect">
            <a:avLst/>
          </a:prstGeom>
        </p:spPr>
        <p:txBody>
          <a:bodyPr wrap="none">
            <a:spAutoFit/>
          </a:bodyPr>
          <a:lstStyle/>
          <a:p>
            <a:r>
              <a:rPr lang="en-US" altLang="zh-CN" sz="2400" i="1"/>
              <a:t>B</a:t>
            </a:r>
            <a:endParaRPr lang="zh-CN" altLang="en-US"/>
          </a:p>
        </p:txBody>
      </p:sp>
      <p:sp>
        <p:nvSpPr>
          <p:cNvPr id="6" name="内容占位符 1"/>
          <p:cNvSpPr txBox="1"/>
          <p:nvPr/>
        </p:nvSpPr>
        <p:spPr bwMode="auto">
          <a:xfrm>
            <a:off x="360854" y="47690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乙组同学在接完最后一根导线时，闭合开关，小灯泡发出耀眼的光并很快熄灭，说明通过小灯泡的电流太大，滑动变阻器接入电路的阻值太小，滑片没有调到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端将最大阻值接入电路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）滑动变阻器是靠改变接入电路中的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来改变电阻，从而改变电路中的电流的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32.jpg" descr="id:2147498831;FounderCES"/>
          <p:cNvPicPr/>
          <p:nvPr/>
        </p:nvPicPr>
        <p:blipFill>
          <a:blip r:embed="rId2"/>
          <a:stretch>
            <a:fillRect/>
          </a:stretch>
        </p:blipFill>
        <p:spPr>
          <a:xfrm>
            <a:off x="4871070" y="1935416"/>
            <a:ext cx="2808312" cy="2364554"/>
          </a:xfrm>
          <a:prstGeom prst="rect">
            <a:avLst/>
          </a:prstGeom>
        </p:spPr>
      </p:pic>
      <p:sp>
        <p:nvSpPr>
          <p:cNvPr id="4" name="矩形 3"/>
          <p:cNvSpPr/>
          <p:nvPr/>
        </p:nvSpPr>
        <p:spPr>
          <a:xfrm>
            <a:off x="5390956" y="445569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5922313" y="1202324"/>
            <a:ext cx="1731564" cy="461665"/>
          </a:xfrm>
          <a:prstGeom prst="rect">
            <a:avLst/>
          </a:prstGeom>
        </p:spPr>
        <p:txBody>
          <a:bodyPr wrap="none">
            <a:spAutoFit/>
          </a:bodyPr>
          <a:lstStyle/>
          <a:p>
            <a:r>
              <a:rPr lang="zh-CN" altLang="zh-CN" sz="2400">
                <a:cs typeface="Times New Roman" panose="02020603050405020304" pitchFamily="18" charset="0"/>
              </a:rPr>
              <a:t>电阻丝长度</a:t>
            </a:r>
            <a:endParaRPr lang="zh-CN" altLang="en-US"/>
          </a:p>
        </p:txBody>
      </p:sp>
      <p:sp>
        <p:nvSpPr>
          <p:cNvPr id="6" name="内容占位符 1"/>
          <p:cNvSpPr txBox="1"/>
          <p:nvPr/>
        </p:nvSpPr>
        <p:spPr bwMode="auto">
          <a:xfrm>
            <a:off x="351818" y="49816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电阻的大小与导体的材料、长度、横截面积和温度有关，滑动变阻器是靠改变接入电路中的电阻丝长度来改变电阻，从而改变电路中的电流的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徐州中考节选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）如图所示，小明用铅笔芯做滑动变阻器，设计并制作一个模拟的调光灯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器材有：电池（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）、铅笔芯、金属回形针、开关、导线、电压表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）铅笔芯和小灯泡的连接方式是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中考提分新题-24.eps" descr="id:2147498838;FounderCES"/>
          <p:cNvPicPr/>
          <p:nvPr/>
        </p:nvPicPr>
        <p:blipFill>
          <a:blip r:embed="rId2"/>
          <a:stretch>
            <a:fillRect/>
          </a:stretch>
        </p:blipFill>
        <p:spPr>
          <a:xfrm>
            <a:off x="375892" y="958159"/>
            <a:ext cx="7519514" cy="560799"/>
          </a:xfrm>
          <a:prstGeom prst="rect">
            <a:avLst/>
          </a:prstGeom>
        </p:spPr>
      </p:pic>
      <p:pic>
        <p:nvPicPr>
          <p:cNvPr id="4" name="gyc134.jpg" descr="id:2147498845;FounderCES"/>
          <p:cNvPicPr/>
          <p:nvPr/>
        </p:nvPicPr>
        <p:blipFill>
          <a:blip r:embed="rId3"/>
          <a:stretch>
            <a:fillRect/>
          </a:stretch>
        </p:blipFill>
        <p:spPr>
          <a:xfrm>
            <a:off x="8039422" y="2867076"/>
            <a:ext cx="3456384" cy="1999561"/>
          </a:xfrm>
          <a:prstGeom prst="rect">
            <a:avLst/>
          </a:prstGeom>
        </p:spPr>
      </p:pic>
      <p:sp>
        <p:nvSpPr>
          <p:cNvPr id="5" name="矩形 4"/>
          <p:cNvSpPr/>
          <p:nvPr/>
        </p:nvSpPr>
        <p:spPr>
          <a:xfrm>
            <a:off x="8908161" y="5027317"/>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5231110" y="3290613"/>
            <a:ext cx="494046" cy="461665"/>
          </a:xfrm>
          <a:prstGeom prst="rect">
            <a:avLst/>
          </a:prstGeom>
        </p:spPr>
        <p:txBody>
          <a:bodyPr wrap="none">
            <a:spAutoFit/>
          </a:bodyPr>
          <a:lstStyle/>
          <a:p>
            <a:r>
              <a:rPr lang="zh-CN" altLang="zh-CN" sz="2400">
                <a:cs typeface="Times New Roman" panose="02020603050405020304" pitchFamily="18" charset="0"/>
              </a:rPr>
              <a:t>串</a:t>
            </a:r>
            <a:endParaRPr lang="zh-CN" altLang="en-US"/>
          </a:p>
        </p:txBody>
      </p:sp>
      <p:sp>
        <p:nvSpPr>
          <p:cNvPr id="9" name="内容占位符 1"/>
          <p:cNvSpPr txBox="1"/>
          <p:nvPr/>
        </p:nvSpPr>
        <p:spPr bwMode="auto">
          <a:xfrm>
            <a:off x="360854" y="3734284"/>
            <a:ext cx="767856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如题图所示铅笔芯和小灯泡在一条路径上，即为串联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5526"/>
            <a:ext cx="11485848" cy="64633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）闭合开关，回形针向左移，小灯泡亮度变</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34.jpg" descr="id:2147498845;FounderCES"/>
          <p:cNvPicPr/>
          <p:nvPr/>
        </p:nvPicPr>
        <p:blipFill>
          <a:blip r:embed="rId2"/>
          <a:stretch>
            <a:fillRect/>
          </a:stretch>
        </p:blipFill>
        <p:spPr>
          <a:xfrm>
            <a:off x="4511030" y="1764190"/>
            <a:ext cx="3456384" cy="1999561"/>
          </a:xfrm>
          <a:prstGeom prst="rect">
            <a:avLst/>
          </a:prstGeom>
        </p:spPr>
      </p:pic>
      <p:sp>
        <p:nvSpPr>
          <p:cNvPr id="4" name="矩形 3"/>
          <p:cNvSpPr/>
          <p:nvPr/>
        </p:nvSpPr>
        <p:spPr>
          <a:xfrm>
            <a:off x="5169995" y="3924431"/>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6798034" y="1096977"/>
            <a:ext cx="494046" cy="461665"/>
          </a:xfrm>
          <a:prstGeom prst="rect">
            <a:avLst/>
          </a:prstGeom>
        </p:spPr>
        <p:txBody>
          <a:bodyPr wrap="none">
            <a:spAutoFit/>
          </a:bodyPr>
          <a:lstStyle/>
          <a:p>
            <a:r>
              <a:rPr lang="zh-CN" altLang="zh-CN" sz="2400">
                <a:cs typeface="Times New Roman" panose="02020603050405020304" pitchFamily="18" charset="0"/>
              </a:rPr>
              <a:t>亮</a:t>
            </a:r>
            <a:endParaRPr lang="zh-CN" altLang="en-US"/>
          </a:p>
        </p:txBody>
      </p:sp>
      <p:sp>
        <p:nvSpPr>
          <p:cNvPr id="6" name="内容占位符 2"/>
          <p:cNvSpPr txBox="1"/>
          <p:nvPr/>
        </p:nvSpPr>
        <p:spPr bwMode="auto">
          <a:xfrm>
            <a:off x="360854" y="445899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回形针向左移，铅笔芯接入电路的长度变短，电阻变小，电路中电流变大，灯泡变亮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）甲、乙两根铅笔芯的长度都是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17.5 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，甲的电阻为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，乙的电阻为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调节效果可以从两个方面评价：一是小灯泡亮度的变化范围；二是调节的精度，回形针移动一定距离时，电阻变化越小调节精度越高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则铅笔芯甲和乙相比</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调节范围大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调节精度高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调节范围大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调节精度低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调节范围小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调节精度高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调节范围小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调节精度低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34.jpg" descr="id:2147498845;FounderCES"/>
          <p:cNvPicPr/>
          <p:nvPr/>
        </p:nvPicPr>
        <p:blipFill>
          <a:blip r:embed="rId2"/>
          <a:stretch>
            <a:fillRect/>
          </a:stretch>
        </p:blipFill>
        <p:spPr>
          <a:xfrm>
            <a:off x="6171857" y="2451808"/>
            <a:ext cx="2952328" cy="1707958"/>
          </a:xfrm>
          <a:prstGeom prst="rect">
            <a:avLst/>
          </a:prstGeom>
        </p:spPr>
      </p:pic>
      <p:sp>
        <p:nvSpPr>
          <p:cNvPr id="4" name="矩形 3"/>
          <p:cNvSpPr/>
          <p:nvPr/>
        </p:nvSpPr>
        <p:spPr>
          <a:xfrm>
            <a:off x="6959302" y="409419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10</a:t>
            </a:r>
            <a:r>
              <a:rPr lang="zh-CN" altLang="zh-CN" sz="2400" b="0" dirty="0">
                <a:solidFill>
                  <a:srgbClr val="000000"/>
                </a:solidFill>
                <a:cs typeface="Times New Roman" panose="02020603050405020304" pitchFamily="18" charset="0"/>
              </a:rPr>
              <a:t>题）</a:t>
            </a:r>
            <a:endParaRPr lang="zh-CN" altLang="zh-CN" sz="1200" b="0" dirty="0">
              <a:solidFill>
                <a:srgbClr val="000000"/>
              </a:solidFill>
              <a:cs typeface="Times New Roman" panose="02020603050405020304" pitchFamily="18" charset="0"/>
            </a:endParaRPr>
          </a:p>
        </p:txBody>
      </p:sp>
      <p:sp>
        <p:nvSpPr>
          <p:cNvPr id="5" name="矩形 4"/>
          <p:cNvSpPr/>
          <p:nvPr/>
        </p:nvSpPr>
        <p:spPr>
          <a:xfrm>
            <a:off x="9479582" y="1959223"/>
            <a:ext cx="389850" cy="461665"/>
          </a:xfrm>
          <a:prstGeom prst="rect">
            <a:avLst/>
          </a:prstGeom>
        </p:spPr>
        <p:txBody>
          <a:bodyPr wrap="none">
            <a:spAutoFit/>
          </a:bodyPr>
          <a:lstStyle/>
          <a:p>
            <a:r>
              <a:rPr lang="en-US" altLang="zh-CN" sz="2400"/>
              <a:t>B</a:t>
            </a:r>
            <a:endParaRPr lang="zh-CN" altLang="en-US"/>
          </a:p>
        </p:txBody>
      </p:sp>
      <p:sp>
        <p:nvSpPr>
          <p:cNvPr id="6" name="内容占位符 3"/>
          <p:cNvSpPr txBox="1"/>
          <p:nvPr/>
        </p:nvSpPr>
        <p:spPr bwMode="auto">
          <a:xfrm>
            <a:off x="360854" y="462725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两铅笔芯长度相同，由于甲电阻大，因此从一端调到另一端时，电阻变化量大，因此电流变化量大，调节范围因此更大</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但移动相同距离时，由于甲的电阻变化更大，因此甲的调节精度低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341632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如图所示，转动调光灯的旋钮，滑片在弧形电阻上滑动，即可调节灯泡亮度，此过程是改变接入电阻的（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横截面积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材料</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基础巩固提优-24.eps" descr="id:2147498712;FounderCES"/>
          <p:cNvPicPr/>
          <p:nvPr/>
        </p:nvPicPr>
        <p:blipFill>
          <a:blip r:embed="rId2"/>
          <a:stretch>
            <a:fillRect/>
          </a:stretch>
        </p:blipFill>
        <p:spPr>
          <a:xfrm>
            <a:off x="366902" y="958159"/>
            <a:ext cx="7888544" cy="588321"/>
          </a:xfrm>
          <a:prstGeom prst="rect">
            <a:avLst/>
          </a:prstGeom>
        </p:spPr>
      </p:pic>
      <p:pic>
        <p:nvPicPr>
          <p:cNvPr id="4" name="gyc122.jpg" descr="id:2147498719;FounderCES"/>
          <p:cNvPicPr/>
          <p:nvPr/>
        </p:nvPicPr>
        <p:blipFill>
          <a:blip r:embed="rId3"/>
          <a:stretch>
            <a:fillRect/>
          </a:stretch>
        </p:blipFill>
        <p:spPr>
          <a:xfrm>
            <a:off x="5625304" y="2228785"/>
            <a:ext cx="1497264" cy="1977717"/>
          </a:xfrm>
          <a:prstGeom prst="rect">
            <a:avLst/>
          </a:prstGeom>
        </p:spPr>
      </p:pic>
      <p:sp>
        <p:nvSpPr>
          <p:cNvPr id="5" name="矩形 4"/>
          <p:cNvSpPr/>
          <p:nvPr/>
        </p:nvSpPr>
        <p:spPr>
          <a:xfrm>
            <a:off x="5713142" y="4317017"/>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3629682" y="2207307"/>
            <a:ext cx="407484" cy="461665"/>
          </a:xfrm>
          <a:prstGeom prst="rect">
            <a:avLst/>
          </a:prstGeom>
        </p:spPr>
        <p:txBody>
          <a:bodyPr wrap="none">
            <a:spAutoFit/>
          </a:bodyPr>
          <a:lstStyle/>
          <a:p>
            <a:r>
              <a:rPr lang="en-US" altLang="zh-CN" sz="2400"/>
              <a:t>D</a:t>
            </a:r>
            <a:endParaRPr lang="zh-CN" altLang="en-US"/>
          </a:p>
        </p:txBody>
      </p:sp>
      <p:sp>
        <p:nvSpPr>
          <p:cNvPr id="7" name="内容占位符 1"/>
          <p:cNvSpPr txBox="1"/>
          <p:nvPr/>
        </p:nvSpPr>
        <p:spPr bwMode="auto">
          <a:xfrm>
            <a:off x="360854" y="493898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滑动变阻器的工作原理是通过改变接入电路中电阻丝的长度来改变电阻大小，从而改变电路中的电流，达到调节灯泡亮度的目的；所以，转动调光灯的旋钮，滑片在弧形电阻上滑动，此过程是改变接入电阻的长度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6672"/>
            <a:ext cx="11485848" cy="341632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用滑动变阻器改变小灯泡的亮度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的实验课上，老师给出的实验器材如图所示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闭合开关后，将滑片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向右滑动时，灯变亮，连入电路中的接线柱应是（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23.jpg" descr="id:2147498726;FounderCES"/>
          <p:cNvPicPr/>
          <p:nvPr/>
        </p:nvPicPr>
        <p:blipFill>
          <a:blip r:embed="rId2"/>
          <a:stretch>
            <a:fillRect/>
          </a:stretch>
        </p:blipFill>
        <p:spPr>
          <a:xfrm>
            <a:off x="4295006" y="2767383"/>
            <a:ext cx="3096344" cy="2263317"/>
          </a:xfrm>
          <a:prstGeom prst="rect">
            <a:avLst/>
          </a:prstGeom>
        </p:spPr>
      </p:pic>
      <p:sp>
        <p:nvSpPr>
          <p:cNvPr id="4" name="矩形 3"/>
          <p:cNvSpPr/>
          <p:nvPr/>
        </p:nvSpPr>
        <p:spPr>
          <a:xfrm>
            <a:off x="5231110" y="5012992"/>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10666214" y="2246076"/>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一上一下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各选取一个接线柱接入电路中，由题意可知，将滑片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向右滑动时，灯变亮，说明电路中的电流变大，则滑动变阻器接入电路的电阻变小，变阻器接入电路中电阻丝的长度变短，所以，由图可知一定选择了右下角的接线柱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，上方可选取</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接线柱或</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接线柱，则连入电路中的接线柱可能选择的是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123.jpg" descr="id:2147498726;FounderCES"/>
          <p:cNvPicPr/>
          <p:nvPr/>
        </p:nvPicPr>
        <p:blipFill>
          <a:blip r:embed="rId2"/>
          <a:stretch>
            <a:fillRect/>
          </a:stretch>
        </p:blipFill>
        <p:spPr>
          <a:xfrm>
            <a:off x="4583038" y="3645024"/>
            <a:ext cx="3096344" cy="2263317"/>
          </a:xfrm>
          <a:prstGeom prst="rect">
            <a:avLst/>
          </a:prstGeom>
        </p:spPr>
      </p:pic>
      <p:sp>
        <p:nvSpPr>
          <p:cNvPr id="6" name="矩形 5"/>
          <p:cNvSpPr/>
          <p:nvPr/>
        </p:nvSpPr>
        <p:spPr>
          <a:xfrm>
            <a:off x="5519142" y="5890633"/>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7"/>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小华用电池组、小灯泡、电位器、导线和开关组成了一个调光电路，如图甲所示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如图乙所示是电位器的内部构造示意图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闭合开关后，电位器的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cP</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）段接入电路；小华将电位器的金属滑片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顺时针转动时，改变电阻丝接入电路中的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材料</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长度</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横截面积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），使小灯泡变</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亮</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25.jpg" descr="id:2147498754;FounderCES"/>
          <p:cNvPicPr/>
          <p:nvPr/>
        </p:nvPicPr>
        <p:blipFill>
          <a:blip r:embed="rId2"/>
          <a:stretch>
            <a:fillRect/>
          </a:stretch>
        </p:blipFill>
        <p:spPr>
          <a:xfrm>
            <a:off x="3790950" y="3586061"/>
            <a:ext cx="5400600" cy="2444981"/>
          </a:xfrm>
          <a:prstGeom prst="rect">
            <a:avLst/>
          </a:prstGeom>
        </p:spPr>
      </p:pic>
      <p:sp>
        <p:nvSpPr>
          <p:cNvPr id="4" name="矩形 3"/>
          <p:cNvSpPr/>
          <p:nvPr/>
        </p:nvSpPr>
        <p:spPr>
          <a:xfrm>
            <a:off x="5450340" y="605513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809744" y="853964"/>
            <a:ext cx="3542650" cy="449485"/>
          </a:xfrm>
          <a:prstGeom prst="rect">
            <a:avLst/>
          </a:prstGeom>
        </p:spPr>
      </p:pic>
      <p:sp>
        <p:nvSpPr>
          <p:cNvPr id="6" name="矩形 5"/>
          <p:cNvSpPr/>
          <p:nvPr/>
        </p:nvSpPr>
        <p:spPr>
          <a:xfrm>
            <a:off x="1126654" y="1946448"/>
            <a:ext cx="526106" cy="461665"/>
          </a:xfrm>
          <a:prstGeom prst="rect">
            <a:avLst/>
          </a:prstGeom>
        </p:spPr>
        <p:txBody>
          <a:bodyPr wrap="none">
            <a:spAutoFit/>
          </a:bodyPr>
          <a:lstStyle/>
          <a:p>
            <a:r>
              <a:rPr lang="en-US" altLang="zh-CN" sz="2400" i="1"/>
              <a:t>aP</a:t>
            </a:r>
            <a:endParaRPr lang="zh-CN" altLang="en-US"/>
          </a:p>
        </p:txBody>
      </p:sp>
      <p:sp>
        <p:nvSpPr>
          <p:cNvPr id="7" name="矩形 6"/>
          <p:cNvSpPr/>
          <p:nvPr/>
        </p:nvSpPr>
        <p:spPr>
          <a:xfrm>
            <a:off x="4476526" y="2467018"/>
            <a:ext cx="803425" cy="461665"/>
          </a:xfrm>
          <a:prstGeom prst="rect">
            <a:avLst/>
          </a:prstGeom>
        </p:spPr>
        <p:txBody>
          <a:bodyPr wrap="none">
            <a:spAutoFit/>
          </a:bodyPr>
          <a:lstStyle/>
          <a:p>
            <a:r>
              <a:rPr lang="zh-CN" altLang="zh-CN" sz="2400">
                <a:cs typeface="Times New Roman" panose="02020603050405020304" pitchFamily="18" charset="0"/>
              </a:rPr>
              <a:t>长度</a:t>
            </a:r>
            <a:endParaRPr lang="zh-CN" altLang="en-US"/>
          </a:p>
        </p:txBody>
      </p:sp>
      <p:sp>
        <p:nvSpPr>
          <p:cNvPr id="8" name="矩形 7"/>
          <p:cNvSpPr/>
          <p:nvPr/>
        </p:nvSpPr>
        <p:spPr>
          <a:xfrm>
            <a:off x="1422989" y="3016608"/>
            <a:ext cx="494046" cy="461665"/>
          </a:xfrm>
          <a:prstGeom prst="rect">
            <a:avLst/>
          </a:prstGeom>
        </p:spPr>
        <p:txBody>
          <a:bodyPr wrap="none">
            <a:spAutoFit/>
          </a:bodyPr>
          <a:lstStyle/>
          <a:p>
            <a:r>
              <a:rPr lang="zh-CN" altLang="zh-CN" sz="2400">
                <a:cs typeface="Times New Roman" panose="02020603050405020304" pitchFamily="18" charset="0"/>
              </a:rPr>
              <a:t>暗</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47707"/>
            <a:ext cx="11485848" cy="1684244"/>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由图可知，电位器接的是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接线柱，闭合开关后，电位器的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段接入电路，当顺时针转动滑片时，改变电阻丝接入电路中的长度，接入电路的电阻变大，电路中电流变小，小灯泡变暗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25.jpg" descr="id:2147498754;FounderCES"/>
          <p:cNvPicPr/>
          <p:nvPr/>
        </p:nvPicPr>
        <p:blipFill>
          <a:blip r:embed="rId2"/>
          <a:stretch>
            <a:fillRect/>
          </a:stretch>
        </p:blipFill>
        <p:spPr>
          <a:xfrm>
            <a:off x="3430910" y="2831951"/>
            <a:ext cx="5400600" cy="2444981"/>
          </a:xfrm>
          <a:prstGeom prst="rect">
            <a:avLst/>
          </a:prstGeom>
        </p:spPr>
      </p:pic>
      <p:sp>
        <p:nvSpPr>
          <p:cNvPr id="4" name="矩形 3"/>
          <p:cNvSpPr/>
          <p:nvPr/>
        </p:nvSpPr>
        <p:spPr>
          <a:xfrm>
            <a:off x="5090300" y="530102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99138"/>
            <a:ext cx="11485848" cy="3346237"/>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如图所示是学生设计的模拟调光灯电路，闭合开关后，移动钢环，发现灯泡发光，但亮度几乎不变，产生这一现象的原因可能是（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灯泡被短路了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铅笔芯与钢环接触不良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灯泡的阻值远大于铅笔芯的总阻值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铅笔芯的总阻值远大于灯泡的阻值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思维拓展提优-24.eps" descr="id:2147498761;FounderCES"/>
          <p:cNvPicPr/>
          <p:nvPr/>
        </p:nvPicPr>
        <p:blipFill>
          <a:blip r:embed="rId2"/>
          <a:stretch>
            <a:fillRect/>
          </a:stretch>
        </p:blipFill>
        <p:spPr>
          <a:xfrm>
            <a:off x="360854" y="1198765"/>
            <a:ext cx="7894592" cy="588772"/>
          </a:xfrm>
          <a:prstGeom prst="rect">
            <a:avLst/>
          </a:prstGeom>
        </p:spPr>
      </p:pic>
      <p:pic>
        <p:nvPicPr>
          <p:cNvPr id="4" name="gyc127.jpg" descr="id:2147498768;FounderCES"/>
          <p:cNvPicPr/>
          <p:nvPr/>
        </p:nvPicPr>
        <p:blipFill>
          <a:blip r:embed="rId3"/>
          <a:stretch>
            <a:fillRect/>
          </a:stretch>
        </p:blipFill>
        <p:spPr>
          <a:xfrm>
            <a:off x="7319342" y="2998965"/>
            <a:ext cx="2304256" cy="2230051"/>
          </a:xfrm>
          <a:prstGeom prst="rect">
            <a:avLst/>
          </a:prstGeom>
        </p:spPr>
      </p:pic>
      <p:sp>
        <p:nvSpPr>
          <p:cNvPr id="5" name="矩形 4"/>
          <p:cNvSpPr/>
          <p:nvPr/>
        </p:nvSpPr>
        <p:spPr>
          <a:xfrm>
            <a:off x="7826604" y="522901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6966614" y="2436407"/>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灯泡被铅笔芯短路，灯泡将不发光，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错误；铅笔芯与钢环接触不良，电源被铅笔芯断路，灯泡将不发光，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图可知，铅笔芯和小灯泡串联分压，在移动钢环的过程中，发现灯泡发光，但亮度几乎不变，是因为小灯泡两端的电压几乎不变，原因是铅笔芯的电阻相对于小灯泡来说，其电阻太小，也就是说，小灯泡的电阻太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正确；若变阻器的阻值比灯泡的阻值大得多，则更容易改变电路中的电流，改变灯泡的亮暗，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27.jpg" descr="id:2147498768;FounderCES"/>
          <p:cNvPicPr/>
          <p:nvPr/>
        </p:nvPicPr>
        <p:blipFill>
          <a:blip r:embed="rId2">
            <a:clrChange>
              <a:clrFrom>
                <a:srgbClr val="FFFFFF"/>
              </a:clrFrom>
              <a:clrTo>
                <a:srgbClr val="FFFFFF">
                  <a:alpha val="0"/>
                </a:srgbClr>
              </a:clrTo>
            </a:clrChange>
          </a:blip>
          <a:stretch>
            <a:fillRect/>
          </a:stretch>
        </p:blipFill>
        <p:spPr>
          <a:xfrm>
            <a:off x="4871070" y="3789040"/>
            <a:ext cx="2304256" cy="2230051"/>
          </a:xfrm>
          <a:prstGeom prst="rect">
            <a:avLst/>
          </a:prstGeom>
        </p:spPr>
      </p:pic>
      <p:sp>
        <p:nvSpPr>
          <p:cNvPr id="4" name="矩形 3"/>
          <p:cNvSpPr/>
          <p:nvPr/>
        </p:nvSpPr>
        <p:spPr>
          <a:xfrm>
            <a:off x="5378332" y="6019091"/>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3316</Words>
  <Application>Microsoft Office PowerPoint</Application>
  <PresentationFormat>自定义</PresentationFormat>
  <Paragraphs>120</Paragraphs>
  <Slides>24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24</vt:i4>
      </vt:variant>
    </vt:vector>
  </HeadingPairs>
  <TitlesOfParts>
    <vt:vector size="32"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458</cp:revision>
  <dcterms:created xsi:type="dcterms:W3CDTF">2020-11-06T05:24:00Z</dcterms:created>
  <dcterms:modified xsi:type="dcterms:W3CDTF">2025-09-17T07:51:59Z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013A46FE64134A368BAED04454096BBE_12</vt:lpwstr>
  </property>
</Properties>
</file>